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5" r:id="rId10"/>
    <p:sldId id="262" r:id="rId11"/>
    <p:sldId id="267" r:id="rId12"/>
    <p:sldId id="268" r:id="rId13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a, Salla" initials="ES" lastIdx="1" clrIdx="0">
    <p:extLst>
      <p:ext uri="{19B8F6BF-5375-455C-9EA6-DF929625EA0E}">
        <p15:presenceInfo xmlns:p15="http://schemas.microsoft.com/office/powerpoint/2012/main" userId="S::samaalma@jyu.fi::3f6d7f3a-c97e-4313-9eeb-67ca7aecbb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83D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55" autoAdjust="0"/>
  </p:normalViewPr>
  <p:slideViewPr>
    <p:cSldViewPr>
      <p:cViewPr varScale="1">
        <p:scale>
          <a:sx n="83" d="100"/>
          <a:sy n="83" d="100"/>
        </p:scale>
        <p:origin x="824" y="4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27B2F-7A3F-4330-806C-C93BE1DE43CC}" type="datetimeFigureOut">
              <a:rPr lang="fi-FI" smtClean="0"/>
              <a:pPr/>
              <a:t>10.11.2021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20A66-C78D-4906-A715-64138A48C573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kstin paikkamerkki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507854"/>
            <a:ext cx="2231901" cy="1404156"/>
          </a:xfrm>
          <a:noFill/>
        </p:spPr>
        <p:txBody>
          <a:bodyPr lIns="90000">
            <a:normAutofit/>
          </a:bodyPr>
          <a:lstStyle>
            <a:lvl1pPr marL="0" indent="0" algn="ctr">
              <a:buNone/>
              <a:defRPr sz="1400" b="1" baseline="0">
                <a:solidFill>
                  <a:schemeClr val="accent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fi-FI" dirty="0"/>
              <a:t>Konferenssi, paikka ja aika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03848" y="465517"/>
            <a:ext cx="5688632" cy="1836203"/>
          </a:xfrm>
        </p:spPr>
        <p:txBody>
          <a:bodyPr anchor="b" anchorCtr="0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Calibri Light" pitchFamily="34" charset="0"/>
                <a:cs typeface="Calibri Light" pitchFamily="34" charset="0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03848" y="2301720"/>
            <a:ext cx="5688632" cy="1674186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1547664" cy="1059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Kuva 7" descr="agecare_logo_is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7720"/>
            <a:ext cx="2710288" cy="28281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ekstikehys 11"/>
          <p:cNvSpPr txBox="1"/>
          <p:nvPr userDrawn="1"/>
        </p:nvSpPr>
        <p:spPr>
          <a:xfrm>
            <a:off x="179512" y="307580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www.jyu.fi/agecare</a:t>
            </a:r>
            <a:endParaRPr kumimoji="0" lang="fi-FI" sz="1800" b="1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i-FI" dirty="0">
              <a:solidFill>
                <a:srgbClr val="00B0F0"/>
              </a:solidFill>
            </a:endParaRPr>
          </a:p>
        </p:txBody>
      </p:sp>
      <p:cxnSp>
        <p:nvCxnSpPr>
          <p:cNvPr id="15" name="Suora yhdysviiva 14"/>
          <p:cNvCxnSpPr/>
          <p:nvPr userDrawn="1"/>
        </p:nvCxnSpPr>
        <p:spPr>
          <a:xfrm>
            <a:off x="2987824" y="627534"/>
            <a:ext cx="0" cy="41044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in paikkamerkki 24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4029912"/>
            <a:ext cx="5688632" cy="702078"/>
          </a:xfrm>
        </p:spPr>
        <p:txBody>
          <a:bodyPr>
            <a:normAutofit/>
          </a:bodyPr>
          <a:lstStyle>
            <a:lvl1pPr marL="0" indent="0">
              <a:buNone/>
              <a:defRPr sz="2000" b="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i-FI" dirty="0"/>
              <a:t>Tekijä(t)</a:t>
            </a:r>
          </a:p>
        </p:txBody>
      </p:sp>
      <p:sp>
        <p:nvSpPr>
          <p:cNvPr id="13" name="Suorakulmainen kolmio 12"/>
          <p:cNvSpPr/>
          <p:nvPr userDrawn="1"/>
        </p:nvSpPr>
        <p:spPr>
          <a:xfrm flipV="1">
            <a:off x="0" y="1"/>
            <a:ext cx="9144000" cy="766733"/>
          </a:xfrm>
          <a:prstGeom prst="rtTriangle">
            <a:avLst/>
          </a:prstGeom>
          <a:solidFill>
            <a:srgbClr val="CAE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ainen kolmio 13"/>
          <p:cNvSpPr/>
          <p:nvPr userDrawn="1"/>
        </p:nvSpPr>
        <p:spPr>
          <a:xfrm flipV="1">
            <a:off x="0" y="0"/>
            <a:ext cx="9144000" cy="486054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221600"/>
            <a:ext cx="4040188" cy="4860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7544" y="1707654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4009" y="1221601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4009" y="1707654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1" y="951571"/>
            <a:ext cx="3224337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869672"/>
            <a:ext cx="3213995" cy="2724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ainen kolmio 12"/>
          <p:cNvSpPr/>
          <p:nvPr userDrawn="1"/>
        </p:nvSpPr>
        <p:spPr>
          <a:xfrm flipH="1">
            <a:off x="0" y="4461960"/>
            <a:ext cx="9144000" cy="681540"/>
          </a:xfrm>
          <a:prstGeom prst="rtTriangle">
            <a:avLst/>
          </a:prstGeom>
          <a:solidFill>
            <a:srgbClr val="CAE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uorakulmainen kolmio 11"/>
          <p:cNvSpPr/>
          <p:nvPr userDrawn="1"/>
        </p:nvSpPr>
        <p:spPr>
          <a:xfrm flipH="1">
            <a:off x="0" y="4731990"/>
            <a:ext cx="9144000" cy="432048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691680" y="141481"/>
            <a:ext cx="6995120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221600"/>
            <a:ext cx="8229600" cy="3373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3"/>
          <p:cNvSpPr txBox="1">
            <a:spLocks/>
          </p:cNvSpPr>
          <p:nvPr userDrawn="1"/>
        </p:nvSpPr>
        <p:spPr>
          <a:xfrm>
            <a:off x="7668344" y="4890195"/>
            <a:ext cx="936104" cy="273844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296DC-F32F-49A0-A66B-CD62E596DE7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10.11.2021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Alatunnisteen paikkamerkki 4"/>
          <p:cNvSpPr txBox="1">
            <a:spLocks/>
          </p:cNvSpPr>
          <p:nvPr userDrawn="1"/>
        </p:nvSpPr>
        <p:spPr>
          <a:xfrm>
            <a:off x="4355976" y="4869657"/>
            <a:ext cx="3456384" cy="273844"/>
          </a:xfrm>
          <a:prstGeom prst="rect">
            <a:avLst/>
          </a:prstGeom>
        </p:spPr>
        <p:txBody>
          <a:bodyPr/>
          <a:lstStyle>
            <a:lvl1pPr>
              <a:defRPr b="1" i="1">
                <a:solidFill>
                  <a:srgbClr val="0070C0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www.jyu.fi/agecare</a:t>
            </a:r>
            <a:endParaRPr kumimoji="0" lang="fi-FI" sz="12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Dian numeron paikkamerkki 5"/>
          <p:cNvSpPr txBox="1">
            <a:spLocks/>
          </p:cNvSpPr>
          <p:nvPr userDrawn="1"/>
        </p:nvSpPr>
        <p:spPr>
          <a:xfrm>
            <a:off x="8532440" y="4890195"/>
            <a:ext cx="432048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56ED72-E062-4D3F-A04A-A6062CDA3917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Kuva 10" descr="agecare_logo_pien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10210" y="1"/>
            <a:ext cx="1220675" cy="12756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Calibri Light" pitchFamily="34" charset="0"/>
          <a:ea typeface="+mj-ea"/>
          <a:cs typeface="Calibri Light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tsikko 1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Kuka on vammainen? </a:t>
            </a:r>
          </a:p>
        </p:txBody>
      </p:sp>
      <p:sp>
        <p:nvSpPr>
          <p:cNvPr id="21" name="Alaotsikko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Vanhuuden</a:t>
            </a:r>
            <a:r>
              <a:rPr lang="en-US" dirty="0"/>
              <a:t> </a:t>
            </a:r>
            <a:r>
              <a:rPr lang="en-US" dirty="0" err="1"/>
              <a:t>vaivat</a:t>
            </a:r>
            <a:r>
              <a:rPr lang="en-US" dirty="0"/>
              <a:t>” </a:t>
            </a:r>
            <a:r>
              <a:rPr lang="en-US" dirty="0" err="1"/>
              <a:t>vammaistutkimuksen</a:t>
            </a:r>
            <a:r>
              <a:rPr lang="en-US" dirty="0"/>
              <a:t> </a:t>
            </a:r>
            <a:r>
              <a:rPr lang="en-US" dirty="0" err="1"/>
              <a:t>silmin</a:t>
            </a:r>
            <a:endParaRPr lang="en-US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Salla Era, väitöskirjatutkija, Jyväskylän yliopisto</a:t>
            </a:r>
          </a:p>
          <a:p>
            <a:r>
              <a:rPr lang="fi-FI" dirty="0"/>
              <a:t>salla.ma.era@jyu.fi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Kasvun ja vanhenemisen tutkijat ry </a:t>
            </a:r>
          </a:p>
          <a:p>
            <a:r>
              <a:rPr lang="fi-FI" dirty="0"/>
              <a:t>Syysseminaari</a:t>
            </a:r>
          </a:p>
          <a:p>
            <a:r>
              <a:rPr lang="fi-FI" dirty="0"/>
              <a:t>10.11.2021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12E59-49F7-494D-8D8F-BA2A13B1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800" dirty="0"/>
              <a:t>Ehdotus: ihmisoikeusmalli? (</a:t>
            </a:r>
            <a:r>
              <a:rPr lang="fi-FI" sz="2800" dirty="0" err="1"/>
              <a:t>Degener</a:t>
            </a:r>
            <a:r>
              <a:rPr lang="fi-FI" sz="2800" dirty="0"/>
              <a:t>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D0ED2-944B-478D-ACD3-2AE153EA9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Ajankohtainen (Mahler 4.11.: ”</a:t>
            </a:r>
            <a:r>
              <a:rPr lang="en-US" dirty="0"/>
              <a:t>Finland: do more to respect diverse needs of older persons”)</a:t>
            </a:r>
            <a:endParaRPr lang="fi-FI" dirty="0"/>
          </a:p>
          <a:p>
            <a:r>
              <a:rPr lang="fi-FI" dirty="0"/>
              <a:t>YK:n vammaissopimuksen lähestymistapa </a:t>
            </a:r>
          </a:p>
          <a:p>
            <a:r>
              <a:rPr lang="fi-FI" dirty="0"/>
              <a:t>Jokaisella on yhtäläiset ihmisoikeudet</a:t>
            </a:r>
          </a:p>
          <a:p>
            <a:r>
              <a:rPr lang="fi-FI" dirty="0"/>
              <a:t>Lääketieteellisellä vammalla on merkitystä ihmisen elämään</a:t>
            </a:r>
          </a:p>
          <a:p>
            <a:r>
              <a:rPr lang="fi-FI" dirty="0"/>
              <a:t>Vammat on osa ihmiselämän monimuotoisuutta</a:t>
            </a:r>
          </a:p>
          <a:p>
            <a:r>
              <a:rPr lang="fi-FI" dirty="0"/>
              <a:t>Hyväksyy ennaltaehkäisevän terveyspolitiikan </a:t>
            </a:r>
          </a:p>
          <a:p>
            <a:r>
              <a:rPr lang="fi-FI" dirty="0"/>
              <a:t>Ihmisoikeusmalli tunnustaa identiteettiin liittyvät tekijät </a:t>
            </a:r>
          </a:p>
          <a:p>
            <a:r>
              <a:rPr lang="fi-FI" dirty="0"/>
              <a:t>Tähtää sosiaaliseen oikeudenmukaisuuteen </a:t>
            </a:r>
          </a:p>
        </p:txBody>
      </p:sp>
    </p:spTree>
    <p:extLst>
      <p:ext uri="{BB962C8B-B14F-4D97-AF65-F5344CB8AC3E}">
        <p14:creationId xmlns:p14="http://schemas.microsoft.com/office/powerpoint/2010/main" val="255185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13959-23B6-4198-BD75-D7971E81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”Vanhuuden vaivat” ihmisoikeusmallin kautta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51277-CEA6-4CD0-A204-A93302AD8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Vammat ikääntyessäkin ihmiselämän monimuotoisuutta </a:t>
            </a:r>
            <a:r>
              <a:rPr lang="fi-FI" dirty="0">
                <a:sym typeface="Wingdings" panose="05000000000000000000" pitchFamily="2" charset="2"/>
              </a:rPr>
              <a:t> ei syrjintää</a:t>
            </a:r>
            <a:endParaRPr lang="fi-FI" dirty="0"/>
          </a:p>
          <a:p>
            <a:r>
              <a:rPr lang="fi-FI" dirty="0"/>
              <a:t>Vammautuminen ja sairastuminen silti voi olla tuskallista ja vaikeaa</a:t>
            </a:r>
          </a:p>
          <a:p>
            <a:r>
              <a:rPr lang="fi-FI" dirty="0"/>
              <a:t>Vanhuudessa tulleet vammat ovat vammoja, joiden takia voidaan tarvita tukea </a:t>
            </a:r>
            <a:r>
              <a:rPr lang="fi-FI" dirty="0">
                <a:sym typeface="Wingdings" panose="05000000000000000000" pitchFamily="2" charset="2"/>
              </a:rPr>
              <a:t> ei vähättelyä</a:t>
            </a:r>
            <a:endParaRPr lang="fi-FI" dirty="0"/>
          </a:p>
          <a:p>
            <a:r>
              <a:rPr lang="fi-FI" dirty="0"/>
              <a:t>Ennaltaehkäisy, terveyteen liittyvät interventiot ja kuntoutus on tärkeää iästä riippumatta (kts. esim. Kelan kuntoutuspsykoterapia alle 67-vuotiaille)</a:t>
            </a:r>
          </a:p>
          <a:p>
            <a:r>
              <a:rPr lang="fi-FI" dirty="0"/>
              <a:t>Kuitenkin vamman ja ympäristön yhteisvaikutus on otettava huomioon, esim. esteettömät tilat ja riittävät palvelut ovat välttämättömiä yhdenvertaiselle osallistumiselle (ovatko nyt riittävät ikääntyneille vammaisille henkilöille?)</a:t>
            </a:r>
          </a:p>
          <a:p>
            <a:r>
              <a:rPr lang="fi-FI" dirty="0"/>
              <a:t>Ikääntyneillä vammaisilla henkilöillä (olivat vammat ikään liittyviä tai eivät) tulee olla samanlaiset oikeudet kuin muillakin ihmisillä </a:t>
            </a:r>
            <a:r>
              <a:rPr lang="fi-FI" dirty="0">
                <a:sym typeface="Wingdings" panose="05000000000000000000" pitchFamily="2" charset="2"/>
              </a:rPr>
              <a:t> kuinka tämä turvataan?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1607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8761C-EF36-4E06-905C-60E8F2DF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10ABC-23E3-4D99-9899-AFD04979F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-45720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Degener, T. (2017). A new human rights model of disability. In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United</a:t>
            </a:r>
          </a:p>
          <a:p>
            <a:pPr marL="0" indent="-457200">
              <a:buNone/>
            </a:pP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Nations convention on the rights of persons with disabilities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(pp. 41-59). Springer, Cham.</a:t>
            </a:r>
          </a:p>
          <a:p>
            <a:pPr marL="0" indent="-457200">
              <a:buNone/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-45720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Era, S. (2021). Equality according to whom? Debating an age-related restriction in the upcoming disability legislation reform in Finland.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Aging Studies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58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100953.</a:t>
            </a:r>
          </a:p>
          <a:p>
            <a:pPr marL="0" indent="-457200">
              <a:buNone/>
            </a:pP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-457200">
              <a:buNone/>
            </a:pPr>
            <a:r>
              <a:rPr lang="fi-FI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Era, S., Tiilikainen, E., Tarvainen, M., Katsui, H., &amp; Pietilä, I. (2020). Vanhuuden ja vammaisuuden risteyksessä: yhteistä kieltä etsimässä. </a:t>
            </a:r>
            <a:r>
              <a:rPr lang="fi-FI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Yhteiskuntapolitiikka</a:t>
            </a:r>
            <a:r>
              <a:rPr lang="fi-FI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fi-FI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85</a:t>
            </a:r>
            <a:r>
              <a:rPr lang="fi-FI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(4).</a:t>
            </a:r>
          </a:p>
          <a:p>
            <a:pPr marL="0" indent="-457200">
              <a:buNone/>
            </a:pPr>
            <a:endParaRPr lang="fi-FI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-45720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Kröger, T. (2009). Care research and disability studies: Nothing in common?.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Critical Social Policy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29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398-420.</a:t>
            </a:r>
          </a:p>
          <a:p>
            <a:pPr marL="0" indent="-457200">
              <a:buNone/>
            </a:pPr>
            <a:endParaRPr lang="fi-FI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-457200">
              <a:buNone/>
            </a:pP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Molton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I. R., &amp; Ordway, A. (2019). Aging with disability: populations, programs, and the new paradigm an introduction to the special issue.</a:t>
            </a:r>
          </a:p>
          <a:p>
            <a:pPr marL="0" indent="0">
              <a:buNone/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2345E-E67D-47FA-AEAF-D928F4C1F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Sisältö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4C28E-E7DA-4A3F-B12C-917560D30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Taustaa</a:t>
            </a:r>
          </a:p>
          <a:p>
            <a:r>
              <a:rPr lang="fi-FI" dirty="0"/>
              <a:t>Vammaisuuden määritelmät</a:t>
            </a:r>
          </a:p>
          <a:p>
            <a:r>
              <a:rPr lang="fi-FI" dirty="0"/>
              <a:t>Vanhuus ja vammaisuus tutkimuksessa</a:t>
            </a:r>
          </a:p>
          <a:p>
            <a:r>
              <a:rPr lang="fi-FI" dirty="0"/>
              <a:t>Esimerkki: vanhuus vammaispalveluissa Suomessa</a:t>
            </a:r>
          </a:p>
          <a:p>
            <a:r>
              <a:rPr lang="fi-FI" dirty="0"/>
              <a:t>Ehdotus: ihmisoikeusmalli</a:t>
            </a:r>
          </a:p>
          <a:p>
            <a:r>
              <a:rPr lang="fi-FI" dirty="0"/>
              <a:t>”Vanhuuden vaivat” ihmisoikeusmallin kautta</a:t>
            </a:r>
          </a:p>
        </p:txBody>
      </p:sp>
    </p:spTree>
    <p:extLst>
      <p:ext uri="{BB962C8B-B14F-4D97-AF65-F5344CB8AC3E}">
        <p14:creationId xmlns:p14="http://schemas.microsoft.com/office/powerpoint/2010/main" val="49350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F9164-0481-469F-96B3-8221F142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69915-9AE7-4391-9878-605FBEA5D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Väestö ikääntyy, mukaan lukien vammaisväestö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tutkimusta risteyskohdasta tarvitaan</a:t>
            </a:r>
          </a:p>
          <a:p>
            <a:r>
              <a:rPr lang="fi-FI" dirty="0"/>
              <a:t>Lähestymistavat ikääntymisen ja vammaisuuden tutkimuksessa ja käytänteissä ovat erilaiset </a:t>
            </a:r>
            <a:r>
              <a:rPr lang="fi-FI" dirty="0">
                <a:sym typeface="Wingdings" panose="05000000000000000000" pitchFamily="2" charset="2"/>
              </a:rPr>
              <a:t> eriarvoistavia tilanteita? 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esim. vammaispalvelut vs. vanhuspalvelut ja ”vanhuuden vaivat”</a:t>
            </a:r>
          </a:p>
          <a:p>
            <a:r>
              <a:rPr lang="fi-FI" dirty="0">
                <a:sym typeface="Wingdings" panose="05000000000000000000" pitchFamily="2" charset="2"/>
              </a:rPr>
              <a:t>Vastavuoroisen oppimisen paikka? (Kröger, 2009) </a:t>
            </a:r>
          </a:p>
          <a:p>
            <a:r>
              <a:rPr lang="fi-FI" dirty="0">
                <a:sym typeface="Wingdings" panose="05000000000000000000" pitchFamily="2" charset="2"/>
              </a:rPr>
              <a:t>Perustuu tekeillä olevaan väitöstutkimukseeni (kts. esim. Era, 2021) </a:t>
            </a:r>
          </a:p>
        </p:txBody>
      </p:sp>
    </p:spTree>
    <p:extLst>
      <p:ext uri="{BB962C8B-B14F-4D97-AF65-F5344CB8AC3E}">
        <p14:creationId xmlns:p14="http://schemas.microsoft.com/office/powerpoint/2010/main" val="235220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C95B-C200-4340-93EE-98AC9D41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Vammaisuuden määritelmät (mukaillen </a:t>
            </a:r>
            <a:r>
              <a:rPr lang="fi-FI" dirty="0" err="1"/>
              <a:t>Leahy</a:t>
            </a:r>
            <a:r>
              <a:rPr lang="fi-FI" dirty="0"/>
              <a:t>,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C223-BD1D-4168-A5FF-361150CB3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 err="1"/>
              <a:t>Medikaalinen</a:t>
            </a:r>
            <a:r>
              <a:rPr lang="fi-FI" dirty="0"/>
              <a:t>/yksilöllinen</a:t>
            </a:r>
          </a:p>
          <a:p>
            <a:r>
              <a:rPr lang="fi-FI" dirty="0"/>
              <a:t>Sosiaalinen</a:t>
            </a:r>
          </a:p>
          <a:p>
            <a:r>
              <a:rPr lang="fi-FI" dirty="0"/>
              <a:t>Biopsykososiaalinen </a:t>
            </a:r>
          </a:p>
        </p:txBody>
      </p:sp>
    </p:spTree>
    <p:extLst>
      <p:ext uri="{BB962C8B-B14F-4D97-AF65-F5344CB8AC3E}">
        <p14:creationId xmlns:p14="http://schemas.microsoft.com/office/powerpoint/2010/main" val="76827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6948E-8475-45CC-9F5A-AE4FD5859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Medikaalinen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235-4DCF-4C14-A507-48FA2560A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Perinteinen tapa katsoa vammaisuutta </a:t>
            </a:r>
          </a:p>
          <a:p>
            <a:r>
              <a:rPr lang="fi-FI" dirty="0"/>
              <a:t>Vammaisuus on yksilön lääketieteellinen tila</a:t>
            </a:r>
          </a:p>
          <a:p>
            <a:r>
              <a:rPr lang="fi-FI" dirty="0"/>
              <a:t>Vammalle lääketieteelliset interventiot ja kuntoutus </a:t>
            </a:r>
          </a:p>
          <a:p>
            <a:r>
              <a:rPr lang="fi-FI" dirty="0"/>
              <a:t>Asiantuntijoina lääketieteen ammattilaiset </a:t>
            </a:r>
          </a:p>
          <a:p>
            <a:r>
              <a:rPr lang="fi-FI" dirty="0"/>
              <a:t>Ikääntymisen tutkimuksen/politiikkojen lähestymistapa (?)</a:t>
            </a:r>
          </a:p>
          <a:p>
            <a:r>
              <a:rPr lang="fi-FI" dirty="0"/>
              <a:t>Vammaistutkimus: ”</a:t>
            </a:r>
            <a:r>
              <a:rPr lang="fi-FI" dirty="0" err="1"/>
              <a:t>personal</a:t>
            </a:r>
            <a:r>
              <a:rPr lang="fi-FI" dirty="0"/>
              <a:t> </a:t>
            </a:r>
            <a:r>
              <a:rPr lang="fi-FI" dirty="0" err="1"/>
              <a:t>tragedy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” – yksilön ongelma, laajaa kritiikkiä  </a:t>
            </a:r>
          </a:p>
        </p:txBody>
      </p:sp>
    </p:spTree>
    <p:extLst>
      <p:ext uri="{BB962C8B-B14F-4D97-AF65-F5344CB8AC3E}">
        <p14:creationId xmlns:p14="http://schemas.microsoft.com/office/powerpoint/2010/main" val="116787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D5FF-7735-4CE4-BFD7-D1F663C6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Sosiaalinen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5C83F-E443-464C-9E19-334335661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Vammaistutkimuksen yleisin tapa määritellä </a:t>
            </a:r>
          </a:p>
          <a:p>
            <a:r>
              <a:rPr lang="fi-FI" dirty="0"/>
              <a:t>Vammaisuus syntyy ympäristön esteellisyydestä, ei yksilön vammasta (</a:t>
            </a:r>
            <a:r>
              <a:rPr lang="fi-FI" dirty="0" err="1"/>
              <a:t>impairment</a:t>
            </a:r>
            <a:r>
              <a:rPr lang="fi-FI" dirty="0"/>
              <a:t> vs. </a:t>
            </a:r>
            <a:r>
              <a:rPr lang="fi-FI" dirty="0" err="1"/>
              <a:t>disability</a:t>
            </a:r>
            <a:r>
              <a:rPr lang="fi-FI" dirty="0"/>
              <a:t>) </a:t>
            </a:r>
          </a:p>
          <a:p>
            <a:r>
              <a:rPr lang="fi-FI" dirty="0"/>
              <a:t>Erilaisia sosiaalisia malleja erilaisin painotuksin</a:t>
            </a:r>
          </a:p>
          <a:p>
            <a:r>
              <a:rPr lang="fi-FI" dirty="0"/>
              <a:t>Ikääntymistutkimuksessa lähellä esim. sosiaaligerontologia &amp; ympäristögerontologia </a:t>
            </a:r>
          </a:p>
        </p:txBody>
      </p:sp>
    </p:spTree>
    <p:extLst>
      <p:ext uri="{BB962C8B-B14F-4D97-AF65-F5344CB8AC3E}">
        <p14:creationId xmlns:p14="http://schemas.microsoft.com/office/powerpoint/2010/main" val="412220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5A80-BD60-4BBA-9293-54BBA3A32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Biopsykososiaalinen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27684-BA31-48AE-A771-672D508CD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Vammaisuus syntyy monien lääketieteellisten, sosiaalisten ja psykologisten tekijöiden yhteisvaikutuksesta </a:t>
            </a:r>
          </a:p>
          <a:p>
            <a:r>
              <a:rPr lang="fi-FI" dirty="0"/>
              <a:t>WHO: ICF (</a:t>
            </a:r>
            <a:r>
              <a:rPr lang="en-US" dirty="0"/>
              <a:t>International Classification of Functioning, Disability and Health)</a:t>
            </a:r>
          </a:p>
          <a:p>
            <a:r>
              <a:rPr lang="en-US" dirty="0" err="1"/>
              <a:t>Terveystieteellinen</a:t>
            </a:r>
            <a:r>
              <a:rPr lang="en-US" dirty="0"/>
              <a:t> </a:t>
            </a:r>
            <a:r>
              <a:rPr lang="en-US" dirty="0" err="1"/>
              <a:t>pohjavire</a:t>
            </a:r>
            <a:r>
              <a:rPr lang="en-US" dirty="0"/>
              <a:t> (?)</a:t>
            </a:r>
            <a:endParaRPr lang="fi-FI" dirty="0"/>
          </a:p>
          <a:p>
            <a:r>
              <a:rPr lang="fi-FI" dirty="0"/>
              <a:t>Vammaistutkimuksen puolelta kritiikkiä: lähtökohta edelleen henkilön lääketieteellinen vamma, ei ota huomioon kulttuurisia erityispiirteitä… </a:t>
            </a:r>
          </a:p>
        </p:txBody>
      </p:sp>
    </p:spTree>
    <p:extLst>
      <p:ext uri="{BB962C8B-B14F-4D97-AF65-F5344CB8AC3E}">
        <p14:creationId xmlns:p14="http://schemas.microsoft.com/office/powerpoint/2010/main" val="374740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8C992-F405-4F81-88A6-97878D2F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Vanhuus ja vammaisuus tutkimuksessa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95396-18B6-4917-A957-D28246AB3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Tutkitaan enenevissä määrin</a:t>
            </a:r>
          </a:p>
          <a:p>
            <a:r>
              <a:rPr lang="fi-FI" dirty="0" err="1"/>
              <a:t>Ageing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disability</a:t>
            </a:r>
            <a:r>
              <a:rPr lang="fi-FI" dirty="0"/>
              <a:t> vs. </a:t>
            </a:r>
            <a:r>
              <a:rPr lang="fi-FI" dirty="0" err="1"/>
              <a:t>disability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ageing</a:t>
            </a:r>
            <a:r>
              <a:rPr lang="fi-FI" dirty="0"/>
              <a:t> (suomenkieliset vastineet?)</a:t>
            </a:r>
          </a:p>
          <a:p>
            <a:r>
              <a:rPr lang="fi-FI" dirty="0" err="1"/>
              <a:t>AwD</a:t>
            </a:r>
            <a:r>
              <a:rPr lang="fi-FI" dirty="0"/>
              <a:t> enemmän vammaistutkimuksessa, </a:t>
            </a:r>
            <a:r>
              <a:rPr lang="fi-FI" dirty="0" err="1"/>
              <a:t>DwA</a:t>
            </a:r>
            <a:r>
              <a:rPr lang="fi-FI" dirty="0"/>
              <a:t> ikääntymistutkimuksessa – eri lähtökohdista (vrt. aiemmat mallit) </a:t>
            </a:r>
          </a:p>
          <a:p>
            <a:r>
              <a:rPr lang="fi-FI" dirty="0" err="1"/>
              <a:t>DwA</a:t>
            </a:r>
            <a:r>
              <a:rPr lang="fi-FI" dirty="0"/>
              <a:t> ei nähdä vammaisuutena, vaan normaalina ikääntymisenä (esim. </a:t>
            </a:r>
            <a:r>
              <a:rPr lang="fi-FI" dirty="0" err="1"/>
              <a:t>Priestley</a:t>
            </a:r>
            <a:r>
              <a:rPr lang="fi-FI" dirty="0"/>
              <a:t> &amp; </a:t>
            </a:r>
            <a:r>
              <a:rPr lang="fi-FI" dirty="0" err="1"/>
              <a:t>Rabiee</a:t>
            </a:r>
            <a:r>
              <a:rPr lang="fi-FI" dirty="0"/>
              <a:t>, 2001; </a:t>
            </a:r>
            <a:r>
              <a:rPr lang="fi-FI" dirty="0" err="1"/>
              <a:t>Leahy</a:t>
            </a:r>
            <a:r>
              <a:rPr lang="fi-FI" dirty="0"/>
              <a:t>, 2018) </a:t>
            </a:r>
            <a:r>
              <a:rPr lang="fi-FI" dirty="0">
                <a:sym typeface="Wingdings" panose="05000000000000000000" pitchFamily="2" charset="2"/>
              </a:rPr>
              <a:t> ei mukana vammaispolitiikassa/-palveluissa (</a:t>
            </a:r>
            <a:r>
              <a:rPr lang="fi-FI" dirty="0" err="1">
                <a:sym typeface="Wingdings" panose="05000000000000000000" pitchFamily="2" charset="2"/>
              </a:rPr>
              <a:t>Jönson</a:t>
            </a:r>
            <a:r>
              <a:rPr lang="fi-FI" dirty="0">
                <a:sym typeface="Wingdings" panose="05000000000000000000" pitchFamily="2" charset="2"/>
              </a:rPr>
              <a:t> &amp; </a:t>
            </a:r>
            <a:r>
              <a:rPr lang="fi-FI" dirty="0" err="1">
                <a:sym typeface="Wingdings" panose="05000000000000000000" pitchFamily="2" charset="2"/>
              </a:rPr>
              <a:t>Taghizadeh</a:t>
            </a:r>
            <a:r>
              <a:rPr lang="fi-FI" dirty="0">
                <a:sym typeface="Wingdings" panose="05000000000000000000" pitchFamily="2" charset="2"/>
              </a:rPr>
              <a:t> Larsson, 2009) </a:t>
            </a:r>
            <a:endParaRPr lang="fi-FI" dirty="0"/>
          </a:p>
          <a:p>
            <a:r>
              <a:rPr lang="fi-FI" dirty="0"/>
              <a:t>Yhteistyö, vuoropuhelu, yhteinen kieli? (Era, Tiilikainen, Tarvainen, Katsui &amp; Pietilä, 2020; </a:t>
            </a:r>
            <a:r>
              <a:rPr lang="fi-FI" dirty="0" err="1"/>
              <a:t>Molton</a:t>
            </a:r>
            <a:r>
              <a:rPr lang="fi-FI" dirty="0"/>
              <a:t> &amp; </a:t>
            </a:r>
            <a:r>
              <a:rPr lang="fi-FI" dirty="0" err="1"/>
              <a:t>Ordway</a:t>
            </a:r>
            <a:r>
              <a:rPr lang="fi-FI" dirty="0"/>
              <a:t>, 2019) </a:t>
            </a:r>
          </a:p>
        </p:txBody>
      </p:sp>
    </p:spTree>
    <p:extLst>
      <p:ext uri="{BB962C8B-B14F-4D97-AF65-F5344CB8AC3E}">
        <p14:creationId xmlns:p14="http://schemas.microsoft.com/office/powerpoint/2010/main" val="292613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881BA-C409-45D5-BEAF-3AD0F37A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Vanhuus vammaispalveluissa Suomessa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A80D8-5734-4A64-8F88-31BE8609A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Yli puolet vammaispalvelujen käyttäjistä yli 65-vuotiaita (Sotkanet.fi)</a:t>
            </a:r>
          </a:p>
          <a:p>
            <a:r>
              <a:rPr lang="fi-FI" dirty="0"/>
              <a:t>Erityisesti kuljetuspalveluissa selvä enemmistö yli 65-vuotiaita </a:t>
            </a:r>
          </a:p>
          <a:p>
            <a:r>
              <a:rPr lang="fi-FI" dirty="0"/>
              <a:t>Toiveita rajata vammaispalveluja koskemaan vain vammoja, jotka </a:t>
            </a:r>
            <a:r>
              <a:rPr lang="fi-FI" i="1" dirty="0"/>
              <a:t>eivät</a:t>
            </a:r>
            <a:r>
              <a:rPr lang="fi-FI" dirty="0"/>
              <a:t> liity ikääntymiseen </a:t>
            </a:r>
            <a:r>
              <a:rPr lang="fi-FI" dirty="0">
                <a:sym typeface="Wingdings" panose="05000000000000000000" pitchFamily="2" charset="2"/>
              </a:rPr>
              <a:t> Miksi? (Era, 2021)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i-FI" dirty="0">
                <a:sym typeface="Wingdings" panose="05000000000000000000" pitchFamily="2" charset="2"/>
              </a:rPr>
              <a:t>Ikääntyessä tulleet toimintarajoitteet eivät vammaisuutta vaan normaalia ikääntymistä(?)</a:t>
            </a:r>
          </a:p>
          <a:p>
            <a:r>
              <a:rPr lang="fi-FI" dirty="0"/>
              <a:t>Kuitenkin: tarve tukeen vamman takia ei vaadi vammaisidentiteettiä</a:t>
            </a:r>
          </a:p>
          <a:p>
            <a:r>
              <a:rPr lang="fi-FI" dirty="0"/>
              <a:t>Vammaispalvelut erityispalveluja; tavoitteena kuitenkin, että yleispalvelut olisivat saavutettavia ja sopivia vammaisillekin henkilöille </a:t>
            </a:r>
            <a:r>
              <a:rPr lang="fi-FI" dirty="0">
                <a:sym typeface="Wingdings" panose="05000000000000000000" pitchFamily="2" charset="2"/>
              </a:rPr>
              <a:t> ensisijaisesti yleispalvelujen kehittäminen?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185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gecare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739</Words>
  <Application>Microsoft Office PowerPoint</Application>
  <PresentationFormat>On-screen Show (16:9)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Office-teema</vt:lpstr>
      <vt:lpstr>Kuka on vammainen? </vt:lpstr>
      <vt:lpstr>Sisältö</vt:lpstr>
      <vt:lpstr>Taustaa</vt:lpstr>
      <vt:lpstr>Vammaisuuden määritelmät (mukaillen Leahy, 2021)</vt:lpstr>
      <vt:lpstr>Medikaalinen</vt:lpstr>
      <vt:lpstr>Sosiaalinen</vt:lpstr>
      <vt:lpstr>Biopsykososiaalinen</vt:lpstr>
      <vt:lpstr>Vanhuus ja vammaisuus tutkimuksessa</vt:lpstr>
      <vt:lpstr>Vanhuus vammaispalveluissa Suomessa</vt:lpstr>
      <vt:lpstr>Ehdotus: ihmisoikeusmalli? (Degener, 2017)</vt:lpstr>
      <vt:lpstr>”Vanhuuden vaivat” ihmisoikeusmallin kautta</vt:lpstr>
      <vt:lpstr>Lähteet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Mediakettu</dc:creator>
  <cp:lastModifiedBy>Era, Salla</cp:lastModifiedBy>
  <cp:revision>63</cp:revision>
  <dcterms:created xsi:type="dcterms:W3CDTF">2018-06-14T08:17:48Z</dcterms:created>
  <dcterms:modified xsi:type="dcterms:W3CDTF">2021-11-10T13:51:38Z</dcterms:modified>
</cp:coreProperties>
</file>